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0" r:id="rId4"/>
    <p:sldId id="264" r:id="rId5"/>
    <p:sldId id="269" r:id="rId6"/>
    <p:sldId id="270" r:id="rId7"/>
    <p:sldId id="260" r:id="rId8"/>
    <p:sldId id="279" r:id="rId9"/>
    <p:sldId id="257" r:id="rId10"/>
    <p:sldId id="281" r:id="rId11"/>
    <p:sldId id="283" r:id="rId12"/>
    <p:sldId id="282" r:id="rId13"/>
    <p:sldId id="275" r:id="rId14"/>
    <p:sldId id="284" r:id="rId15"/>
    <p:sldId id="285" r:id="rId16"/>
    <p:sldId id="276" r:id="rId17"/>
    <p:sldId id="267" r:id="rId18"/>
    <p:sldId id="271" r:id="rId19"/>
    <p:sldId id="258" r:id="rId20"/>
    <p:sldId id="261" r:id="rId21"/>
    <p:sldId id="262" r:id="rId22"/>
    <p:sldId id="265" r:id="rId23"/>
    <p:sldId id="278" r:id="rId24"/>
    <p:sldId id="277" r:id="rId25"/>
    <p:sldId id="259" r:id="rId26"/>
    <p:sldId id="274" r:id="rId27"/>
    <p:sldId id="272" r:id="rId28"/>
    <p:sldId id="27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0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rsxinwang/PycharmProjects/stackDataDeal/deal_with_data/man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教育产品和服务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9.11</c:v>
                </c:pt>
                <c:pt idx="1">
                  <c:v>13.9</c:v>
                </c:pt>
                <c:pt idx="2">
                  <c:v>20.149999999999999</c:v>
                </c:pt>
                <c:pt idx="3" formatCode="#,##0.00">
                  <c:v>23.54</c:v>
                </c:pt>
                <c:pt idx="4">
                  <c:v>40.19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信息工程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8.32</c:v>
                </c:pt>
                <c:pt idx="1">
                  <c:v>10.45</c:v>
                </c:pt>
                <c:pt idx="2">
                  <c:v>12.92</c:v>
                </c:pt>
                <c:pt idx="3" formatCode="#,##0.00">
                  <c:v>14.97</c:v>
                </c:pt>
                <c:pt idx="4">
                  <c:v>17.73</c:v>
                </c:pt>
                <c:pt idx="5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智慧城市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5.56</c:v>
                </c:pt>
                <c:pt idx="2">
                  <c:v>10.35</c:v>
                </c:pt>
                <c:pt idx="3" formatCode="#,##0.00">
                  <c:v>13.31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开放平台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4.4000000000000004</c:v>
                </c:pt>
                <c:pt idx="1">
                  <c:v>5.63</c:v>
                </c:pt>
                <c:pt idx="2">
                  <c:v>6.84</c:v>
                </c:pt>
                <c:pt idx="3">
                  <c:v>11.54</c:v>
                </c:pt>
                <c:pt idx="4">
                  <c:v>19.2</c:v>
                </c:pt>
                <c:pt idx="5">
                  <c:v>29.87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智能硬件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8.1300000000000008</c:v>
                </c:pt>
                <c:pt idx="3" formatCode="#,##0.00">
                  <c:v>11.71</c:v>
                </c:pt>
                <c:pt idx="4">
                  <c:v>8.73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科大讯飞历年净利润 </a:t>
            </a:r>
            <a:r>
              <a:rPr lang="en-US" altLang="zh-CN"/>
              <a:t>&amp; </a:t>
            </a:r>
            <a:r>
              <a:rPr lang="zh-CN" altLang="en-US"/>
              <a:t>经营活动现金净额（单位：亿元）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净利润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科大讯飞!$D$2:$D$14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E3-5542-A028-DAF01F9478ED}"/>
            </c:ext>
          </c:extLst>
        </c:ser>
        <c:ser>
          <c:idx val="1"/>
          <c:order val="1"/>
          <c:tx>
            <c:v>经营活动现金净额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科大讯飞!$E$2:$E$14</c:f>
              <c:numCache>
                <c:formatCode>General</c:formatCode>
                <c:ptCount val="13"/>
                <c:pt idx="0">
                  <c:v>0.66</c:v>
                </c:pt>
                <c:pt idx="1">
                  <c:v>0.89</c:v>
                </c:pt>
                <c:pt idx="2">
                  <c:v>1.17</c:v>
                </c:pt>
                <c:pt idx="3">
                  <c:v>1.62</c:v>
                </c:pt>
                <c:pt idx="4">
                  <c:v>2.96</c:v>
                </c:pt>
                <c:pt idx="5">
                  <c:v>4.2</c:v>
                </c:pt>
                <c:pt idx="6">
                  <c:v>5.15</c:v>
                </c:pt>
                <c:pt idx="7">
                  <c:v>2.99</c:v>
                </c:pt>
                <c:pt idx="8">
                  <c:v>3.62</c:v>
                </c:pt>
                <c:pt idx="9">
                  <c:v>11.48</c:v>
                </c:pt>
                <c:pt idx="10">
                  <c:v>15.31</c:v>
                </c:pt>
                <c:pt idx="11">
                  <c:v>22.7</c:v>
                </c:pt>
                <c:pt idx="12">
                  <c:v>8.93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E3-5542-A028-DAF01F9478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科大讯飞营业收入与利润图（亿元）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01-C34E-A9D3-35CBD6FD1042}"/>
                </c:ext>
              </c:extLst>
            </c:dLbl>
            <c:dLbl>
              <c:idx val="6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C34E-A9D3-35CBD6FD1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3.07</c:v>
                </c:pt>
                <c:pt idx="1">
                  <c:v>4.3600000000000003</c:v>
                </c:pt>
                <c:pt idx="2">
                  <c:v>5.57</c:v>
                </c:pt>
                <c:pt idx="3">
                  <c:v>7.83</c:v>
                </c:pt>
                <c:pt idx="4">
                  <c:v>12.53</c:v>
                </c:pt>
                <c:pt idx="5">
                  <c:v>17.75</c:v>
                </c:pt>
                <c:pt idx="6">
                  <c:v>25</c:v>
                </c:pt>
                <c:pt idx="7">
                  <c:v>33.200000000000003</c:v>
                </c:pt>
                <c:pt idx="8">
                  <c:v>54.44</c:v>
                </c:pt>
                <c:pt idx="9">
                  <c:v>79.17</c:v>
                </c:pt>
                <c:pt idx="10">
                  <c:v>100.78</c:v>
                </c:pt>
                <c:pt idx="11">
                  <c:v>130.24</c:v>
                </c:pt>
                <c:pt idx="12">
                  <c:v>183.13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经营活动现金流入（销售商品、提供劳务）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8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01-C34E-A9D3-35CBD6FD1042}"/>
              </c:ext>
            </c:extLst>
          </c:dPt>
          <c:dLbls>
            <c:dLbl>
              <c:idx val="5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01-C34E-A9D3-35CBD6FD1042}"/>
                </c:ext>
              </c:extLst>
            </c:dLbl>
            <c:dLbl>
              <c:idx val="6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4-A74E-AD99-EDF260679C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历年收入成本构成（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90932578740158E-2"/>
          <c:y val="0.1088908028487449"/>
          <c:w val="0.88490317421259845"/>
          <c:h val="0.81006140440075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qian!$B$1</c:f>
              <c:strCache>
                <c:ptCount val="1"/>
                <c:pt idx="0">
                  <c:v>营业成本 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qian!$B$2:$B$7</c:f>
              <c:numCache>
                <c:formatCode>General</c:formatCode>
                <c:ptCount val="6"/>
                <c:pt idx="0">
                  <c:v>69.91</c:v>
                </c:pt>
                <c:pt idx="1">
                  <c:v>66.290000000000006</c:v>
                </c:pt>
                <c:pt idx="2">
                  <c:v>68.25</c:v>
                </c:pt>
                <c:pt idx="3">
                  <c:v>69.290000000000006</c:v>
                </c:pt>
                <c:pt idx="4">
                  <c:v>63.66</c:v>
                </c:pt>
                <c:pt idx="5">
                  <c:v>59.28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D-4F93-A70F-7307EAF06EC0}"/>
            </c:ext>
          </c:extLst>
        </c:ser>
        <c:ser>
          <c:idx val="1"/>
          <c:order val="1"/>
          <c:tx>
            <c:strRef>
              <c:f>qian!$C$1</c:f>
              <c:strCache>
                <c:ptCount val="1"/>
                <c:pt idx="0">
                  <c:v>营业税金及附加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qian!$C$2:$C$7</c:f>
              <c:numCache>
                <c:formatCode>General</c:formatCode>
                <c:ptCount val="6"/>
                <c:pt idx="0">
                  <c:v>0.83</c:v>
                </c:pt>
                <c:pt idx="1">
                  <c:v>2.65</c:v>
                </c:pt>
                <c:pt idx="2">
                  <c:v>0.98</c:v>
                </c:pt>
                <c:pt idx="3">
                  <c:v>0.94</c:v>
                </c:pt>
                <c:pt idx="4">
                  <c:v>1.88</c:v>
                </c:pt>
                <c:pt idx="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D-4F93-A70F-7307EAF06EC0}"/>
            </c:ext>
          </c:extLst>
        </c:ser>
        <c:ser>
          <c:idx val="2"/>
          <c:order val="2"/>
          <c:tx>
            <c:strRef>
              <c:f>qian!$D$1</c:f>
              <c:strCache>
                <c:ptCount val="1"/>
                <c:pt idx="0">
                  <c:v>销售费用 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qian!$D$2:$D$7</c:f>
              <c:numCache>
                <c:formatCode>General</c:formatCode>
                <c:ptCount val="6"/>
                <c:pt idx="0">
                  <c:v>0.12</c:v>
                </c:pt>
                <c:pt idx="1">
                  <c:v>0.23</c:v>
                </c:pt>
                <c:pt idx="2">
                  <c:v>0.24</c:v>
                </c:pt>
                <c:pt idx="3">
                  <c:v>0.22</c:v>
                </c:pt>
                <c:pt idx="4">
                  <c:v>0.61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D-4F93-A70F-7307EAF06EC0}"/>
            </c:ext>
          </c:extLst>
        </c:ser>
        <c:ser>
          <c:idx val="3"/>
          <c:order val="3"/>
          <c:tx>
            <c:strRef>
              <c:f>qian!$E$1</c:f>
              <c:strCache>
                <c:ptCount val="1"/>
                <c:pt idx="0">
                  <c:v>管理费用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qian!$E$2:$E$7</c:f>
              <c:numCache>
                <c:formatCode>General</c:formatCode>
                <c:ptCount val="6"/>
                <c:pt idx="0">
                  <c:v>8.16</c:v>
                </c:pt>
                <c:pt idx="1">
                  <c:v>7.83</c:v>
                </c:pt>
                <c:pt idx="2">
                  <c:v>8.01</c:v>
                </c:pt>
                <c:pt idx="3">
                  <c:v>8.69</c:v>
                </c:pt>
                <c:pt idx="4">
                  <c:v>12.72</c:v>
                </c:pt>
                <c:pt idx="5">
                  <c:v>12.15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C-EC47-95A5-929628953FCC}"/>
            </c:ext>
          </c:extLst>
        </c:ser>
        <c:ser>
          <c:idx val="4"/>
          <c:order val="4"/>
          <c:tx>
            <c:strRef>
              <c:f>qian!$F$1</c:f>
              <c:strCache>
                <c:ptCount val="1"/>
                <c:pt idx="0">
                  <c:v>研发费用 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0.13</c:v>
                </c:pt>
                <c:pt idx="3">
                  <c:v>0.13</c:v>
                </c:pt>
                <c:pt idx="4">
                  <c:v>0.31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C-EC47-95A5-929628953FCC}"/>
            </c:ext>
          </c:extLst>
        </c:ser>
        <c:ser>
          <c:idx val="5"/>
          <c:order val="5"/>
          <c:tx>
            <c:strRef>
              <c:f>qian!$G$1</c:f>
              <c:strCache>
                <c:ptCount val="1"/>
                <c:pt idx="0">
                  <c:v>经营活动产生利润 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qian!$G$2:$G$7</c:f>
              <c:numCache>
                <c:formatCode>General</c:formatCode>
                <c:ptCount val="6"/>
                <c:pt idx="0">
                  <c:v>20.94</c:v>
                </c:pt>
                <c:pt idx="1">
                  <c:v>22.98</c:v>
                </c:pt>
                <c:pt idx="2">
                  <c:v>22.35</c:v>
                </c:pt>
                <c:pt idx="3">
                  <c:v>20.71</c:v>
                </c:pt>
                <c:pt idx="4">
                  <c:v>20.79</c:v>
                </c:pt>
                <c:pt idx="5">
                  <c:v>25.09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2-4841-97A0-647C9725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918671"/>
        <c:axId val="446915343"/>
      </c:barChart>
      <c:catAx>
        <c:axId val="44691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5343"/>
        <c:crosses val="autoZero"/>
        <c:auto val="1"/>
        <c:lblAlgn val="ctr"/>
        <c:lblOffset val="1"/>
        <c:noMultiLvlLbl val="0"/>
      </c:catAx>
      <c:valAx>
        <c:axId val="446915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FD7F4-D76C-1A45-9E7D-E456CD03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3" y="779966"/>
            <a:ext cx="115189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EF37-E6EE-B144-8C41-5F6B982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DFC0-7C58-924A-B066-554664ED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39C0B-09E6-7E45-8AA7-5EEF5C54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5" y="0"/>
            <a:ext cx="114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0528A4-79A1-F34A-A2A5-9706F1CF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7" y="0"/>
            <a:ext cx="983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8B874-17DC-6848-91DD-BE3C7237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E83F-7AAB-244D-AEEB-7DFE384A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D427-9890-6E42-84FE-4A283E1C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118"/>
            <a:ext cx="12192000" cy="4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B419-79EC-AA47-B4AD-023F49E8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9185-0605-934D-B57B-C12A3EE7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4E916-C329-6143-B425-5B5BF0D2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21"/>
            <a:ext cx="12192000" cy="56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500279-5241-9C43-9147-D6CAEF97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089"/>
            <a:ext cx="12192000" cy="4245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B78F95-D426-2740-8B88-8D718E19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620" y="-1595574"/>
            <a:ext cx="5211778" cy="4877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7E2E4-0EBF-EB43-85CD-E461FEF1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68" y="-623435"/>
            <a:ext cx="7469344" cy="32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B5EDEE-FFA4-684A-BDB2-D4D33FB4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1449464"/>
            <a:ext cx="12192000" cy="395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4F12A7-30C9-AC46-8EFF-F921EF774C19}"/>
              </a:ext>
            </a:extLst>
          </p:cNvPr>
          <p:cNvSpPr txBox="1"/>
          <p:nvPr/>
        </p:nvSpPr>
        <p:spPr>
          <a:xfrm>
            <a:off x="1620570" y="249135"/>
            <a:ext cx="931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2018,2019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ROE</a:t>
            </a:r>
            <a:r>
              <a:rPr kumimoji="1" lang="zh-CN" altLang="en-US" dirty="0"/>
              <a:t>变多了，销售净利率变高。但是历年收入成本构成中，利润百分比是变少？</a:t>
            </a:r>
            <a:endParaRPr kumimoji="1" lang="en-US" altLang="zh-CN" dirty="0"/>
          </a:p>
          <a:p>
            <a:r>
              <a:rPr kumimoji="1" lang="zh-CN" altLang="en-US" dirty="0"/>
              <a:t>因为有一部分利润不在“收入构成表”中，这个是经营活动产生的。实际例如有一部分</a:t>
            </a:r>
            <a:endParaRPr kumimoji="1" lang="en-US" altLang="zh-CN" dirty="0"/>
          </a:p>
          <a:p>
            <a:r>
              <a:rPr kumimoji="1" lang="zh-CN" altLang="en-US" dirty="0"/>
              <a:t>来自于“其他利润”（政府补贴），她是利润，但不体现在“收入成本构成表”中</a:t>
            </a:r>
            <a:endParaRPr kumimoji="1" lang="en-US" altLang="zh-CN" dirty="0"/>
          </a:p>
          <a:p>
            <a:r>
              <a:rPr kumimoji="1" lang="zh-CN" altLang="en-US" dirty="0"/>
              <a:t>但是他会影响到</a:t>
            </a:r>
            <a:r>
              <a:rPr kumimoji="1" lang="en-US" altLang="zh-CN" dirty="0"/>
              <a:t>ROE</a:t>
            </a:r>
            <a:r>
              <a:rPr kumimoji="1" lang="zh-CN" altLang="en-US" dirty="0"/>
              <a:t>（总利润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营业利润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其他利润）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0F9CB8-AE76-944C-92CB-7E2B9BFC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7"/>
            <a:ext cx="12192000" cy="45690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9C3D6B-FCAE-0546-BA57-B8BD81752F0C}"/>
              </a:ext>
            </a:extLst>
          </p:cNvPr>
          <p:cNvSpPr txBox="1"/>
          <p:nvPr/>
        </p:nvSpPr>
        <p:spPr>
          <a:xfrm>
            <a:off x="3230217" y="77512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还有几个小众业务没有填写，营业收入占比太少了</a:t>
            </a:r>
          </a:p>
        </p:txBody>
      </p:sp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BAAA48-49C2-E508-271B-3330909D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1611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F64D338-FCEC-8D40-9320-56B8C026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546100"/>
            <a:ext cx="7912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990E751-8084-3245-B777-61A1E2D0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558800"/>
            <a:ext cx="7886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08160DF-B840-804F-8260-A5C3FC80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571500"/>
            <a:ext cx="786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762" y="-260764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94CE6E-5789-A54C-A020-EC83E5B5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39750"/>
            <a:ext cx="11620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ECE903-1CF8-0447-B095-9FA2E741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596900"/>
            <a:ext cx="11493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8182-2B65-1D44-9095-A82E8CD9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5A515-9AF3-ED40-B5A3-9C184AD5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0" y="0"/>
            <a:ext cx="1151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06DA7-00DC-2246-AB5B-B0EA847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961"/>
            <a:ext cx="12192000" cy="44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64061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196942"/>
              </p:ext>
            </p:extLst>
          </p:nvPr>
        </p:nvGraphicFramePr>
        <p:xfrm>
          <a:off x="2881240" y="1273468"/>
          <a:ext cx="8114317" cy="471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6649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782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A63DBE-799A-1E44-964F-FFB9044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33400"/>
            <a:ext cx="11480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274</Words>
  <Application>Microsoft Macintosh PowerPoint</Application>
  <PresentationFormat>宽屏</PresentationFormat>
  <Paragraphs>27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138</cp:revision>
  <dcterms:created xsi:type="dcterms:W3CDTF">2022-08-10T13:56:09Z</dcterms:created>
  <dcterms:modified xsi:type="dcterms:W3CDTF">2022-09-18T13:08:23Z</dcterms:modified>
</cp:coreProperties>
</file>